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9" r:id="rId2"/>
    <p:sldMasterId id="2147483661" r:id="rId3"/>
    <p:sldMasterId id="2147483667" r:id="rId4"/>
    <p:sldMasterId id="2147483671" r:id="rId5"/>
    <p:sldMasterId id="2147483669" r:id="rId6"/>
  </p:sldMasterIdLst>
  <p:notesMasterIdLst>
    <p:notesMasterId r:id="rId13"/>
  </p:notesMasterIdLst>
  <p:sldIdLst>
    <p:sldId id="257" r:id="rId7"/>
    <p:sldId id="265" r:id="rId8"/>
    <p:sldId id="266" r:id="rId9"/>
    <p:sldId id="267" r:id="rId10"/>
    <p:sldId id="268" r:id="rId11"/>
    <p:sldId id="269" r:id="rId12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20072" autoAdjust="0"/>
    <p:restoredTop sz="70191" autoAdjust="0"/>
  </p:normalViewPr>
  <p:slideViewPr>
    <p:cSldViewPr>
      <p:cViewPr varScale="1">
        <p:scale>
          <a:sx n="99" d="100"/>
          <a:sy n="99" d="100"/>
        </p:scale>
        <p:origin x="1236" y="4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5.xml"/><Relationship Id="rId15" Type="http://schemas.openxmlformats.org/officeDocument/2006/relationships/viewProps" Target="view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2.jpeg>
</file>

<file path=ppt/media/image3.jpg>
</file>

<file path=ppt/media/image4.jpg>
</file>

<file path=ppt/media/image5.jpg>
</file>

<file path=ppt/media/image6.pn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7/2/2023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69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213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5202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314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306988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23950"/>
            <a:ext cx="4114800" cy="3733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0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914400" y="133350"/>
            <a:ext cx="7086600" cy="6096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8228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9000"/>
                    </a14:imgEffect>
                  </a14:imgLayer>
                </a14:imgProps>
              </a:ext>
            </a:extLst>
          </a:blip>
          <a:srcRect/>
          <a:stretch>
            <a:fillRect l="-10000" t="-3000" r="-10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6375"/>
            <a:ext cx="85344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00150"/>
            <a:ext cx="8534400" cy="2895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27115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800" kern="1200">
          <a:solidFill>
            <a:schemeClr val="bg1">
              <a:lumMod val="9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 l="-34000" t="-45000" r="-40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8775"/>
            <a:ext cx="8229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47750"/>
            <a:ext cx="8610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0" y="4552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0000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6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7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361950"/>
            <a:ext cx="70104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971550"/>
            <a:ext cx="7162800" cy="3352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62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895350"/>
            <a:ext cx="5181600" cy="324775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Solution 2: </a:t>
            </a:r>
            <a:r>
              <a:rPr lang="en-US" dirty="0"/>
              <a:t>Cats and Dogs</a:t>
            </a:r>
          </a:p>
        </p:txBody>
      </p:sp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at lying on a bed&#10;&#10;Description generated with high confidence">
            <a:extLst>
              <a:ext uri="{FF2B5EF4-FFF2-40B4-BE49-F238E27FC236}">
                <a16:creationId xmlns:a16="http://schemas.microsoft.com/office/drawing/2014/main" id="{2A3DA691-2ACB-401A-BDD4-29797791A6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8998" y="2800350"/>
            <a:ext cx="4858812" cy="219340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2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92B80A-37F4-4580-84A6-8348A9ECF1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</p:spPr>
        <p:txBody>
          <a:bodyPr/>
          <a:lstStyle/>
          <a:p>
            <a:r>
              <a:rPr lang="en-US" dirty="0"/>
              <a:t>Create a new project. </a:t>
            </a:r>
            <a:r>
              <a:rPr lang="en-US"/>
              <a:t>Run the </a:t>
            </a:r>
            <a:r>
              <a:rPr lang="en-US" dirty="0"/>
              <a:t>sqlite3.exe tool.</a:t>
            </a:r>
          </a:p>
          <a:p>
            <a:r>
              <a:rPr lang="en-US" dirty="0"/>
              <a:t>Write “</a:t>
            </a:r>
            <a:r>
              <a:rPr lang="en-US" dirty="0" err="1"/>
              <a:t>initPets.sql</a:t>
            </a:r>
            <a:r>
              <a:rPr lang="en-US" dirty="0"/>
              <a:t>” SQL script</a:t>
            </a:r>
          </a:p>
          <a:p>
            <a:r>
              <a:rPr lang="en-US" dirty="0"/>
              <a:t>Create Pets.py</a:t>
            </a:r>
          </a:p>
          <a:p>
            <a:pPr lvl="1"/>
            <a:r>
              <a:rPr lang="en-US" dirty="0" err="1"/>
              <a:t>printCustomers</a:t>
            </a:r>
            <a:r>
              <a:rPr lang="en-US" dirty="0"/>
              <a:t>()</a:t>
            </a:r>
          </a:p>
          <a:p>
            <a:pPr lvl="1"/>
            <a:r>
              <a:rPr lang="en-US" dirty="0" err="1"/>
              <a:t>oneDogNoCats</a:t>
            </a:r>
            <a:r>
              <a:rPr lang="en-US" dirty="0"/>
              <a:t>()</a:t>
            </a:r>
          </a:p>
          <a:p>
            <a:pPr lvl="1"/>
            <a:r>
              <a:rPr lang="en-US" dirty="0" err="1"/>
              <a:t>oneTypeOfPet</a:t>
            </a:r>
            <a:r>
              <a:rPr lang="en-US" dirty="0"/>
              <a:t>()</a:t>
            </a:r>
          </a:p>
          <a:p>
            <a:pPr lvl="1"/>
            <a:r>
              <a:rPr lang="en-US" dirty="0" err="1"/>
              <a:t>moreThanSixCats</a:t>
            </a:r>
            <a:r>
              <a:rPr lang="en-US" dirty="0"/>
              <a:t>()</a:t>
            </a:r>
          </a:p>
          <a:p>
            <a:pPr lvl="1"/>
            <a:r>
              <a:rPr lang="en-US" dirty="0" err="1"/>
              <a:t>moreThanTenPets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486018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FC82DA0-5EC8-4338-9608-BCC304C234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3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CFD0DBB-72F0-41B6-B362-F2CB013B1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initPets.sql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D8B2D2-A053-4529-8BCB-E57E5FEE4B1E}"/>
              </a:ext>
            </a:extLst>
          </p:cNvPr>
          <p:cNvSpPr txBox="1"/>
          <p:nvPr/>
        </p:nvSpPr>
        <p:spPr>
          <a:xfrm>
            <a:off x="2057400" y="893458"/>
            <a:ext cx="4495800" cy="39703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DROP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TABLE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PETS;</a:t>
            </a:r>
          </a:p>
          <a:p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CREATE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TABLE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PETS (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name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VARCHAR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(20), 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cats </a:t>
            </a:r>
            <a:r>
              <a:rPr lang="en-US" sz="1400" b="1" dirty="0">
                <a:solidFill>
                  <a:srgbClr val="4000C8"/>
                </a:solidFill>
                <a:latin typeface="Consolas" panose="020B06090202040302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dogs </a:t>
            </a:r>
            <a:r>
              <a:rPr lang="en-US" sz="1400" b="1" dirty="0">
                <a:solidFill>
                  <a:srgbClr val="4000C8"/>
                </a:solidFill>
                <a:latin typeface="Consolas" panose="020B0609020204030204" pitchFamily="49" charset="0"/>
              </a:rPr>
              <a:t>INT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INSERT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INTO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PETS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values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'Jan'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,     17,0);</a:t>
            </a:r>
          </a:p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INSERT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INTO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PETS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values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'Stacy'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,    2,1);</a:t>
            </a:r>
          </a:p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INSERT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INTO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PETS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values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'Paul'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,     0,1);</a:t>
            </a:r>
          </a:p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INSERT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INTO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PETS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values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'Tim'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,      0,1);</a:t>
            </a:r>
          </a:p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INSERT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INTO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PETS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values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'Angelina'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, 4,0);</a:t>
            </a:r>
          </a:p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INSERT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INTO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PETS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values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'</a:t>
            </a:r>
            <a:r>
              <a:rPr lang="en-US" sz="14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Dail</a:t>
            </a:r>
            <a:r>
              <a:rPr lang="en-US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'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,     6,6);</a:t>
            </a:r>
          </a:p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INSERT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INTO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PETS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values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'Robin'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,    0,3);</a:t>
            </a:r>
          </a:p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INSERT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INTO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PETS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values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'Bobby'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,    4,8);</a:t>
            </a:r>
          </a:p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INSERT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INTO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PETS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values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'Kim'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,      8,8);</a:t>
            </a:r>
          </a:p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INSERT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INTO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PETS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values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'Jacob'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,    2,0);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23657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A5E66E-A4B3-4FB4-9B5C-F3A5A9FC3B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4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ED4769-D225-4449-A207-54DB62105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Pets.py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DE630F-BE27-4D0C-8239-0766ABB9F5DE}"/>
              </a:ext>
            </a:extLst>
          </p:cNvPr>
          <p:cNvSpPr/>
          <p:nvPr/>
        </p:nvSpPr>
        <p:spPr>
          <a:xfrm>
            <a:off x="1139687" y="399222"/>
            <a:ext cx="6223221" cy="4538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sqlite3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printCustomer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(row):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(row[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0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]+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 has 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+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(row[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])+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 cats and 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+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(row[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])+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 dogs."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printCustomers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conn = sqlite3.connect(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i="1" dirty="0" err="1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pets.sqlite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c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conn.cursor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c.execute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"select name, cats, dogs from pets"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rows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c.fetchall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for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rows: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printCustomer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(r)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finally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conn.close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printBenjiWinners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(): </a:t>
            </a:r>
            <a:r>
              <a:rPr lang="en-US" sz="1000" dirty="0">
                <a:solidFill>
                  <a:srgbClr val="C0C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# 1 dog and 0 cats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i="1" u="sng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Benji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Winners:"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conn = sqlite3.connect(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i="1" dirty="0" err="1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pets.sqlite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c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conn.cursor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c.execute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"select name, cats, dogs from pets where dogs=1 and cats=0"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rows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c.fetchall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for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rows: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printCustomer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(r)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finally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conn.close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316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793C07B-944E-49B9-A680-F08ECC9F42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5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6D1FF0D-59D0-47A5-876A-35696572C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Pets.py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8BBFFBC-2692-4EAB-BB56-75D6ABA85A9E}"/>
              </a:ext>
            </a:extLst>
          </p:cNvPr>
          <p:cNvSpPr/>
          <p:nvPr/>
        </p:nvSpPr>
        <p:spPr>
          <a:xfrm>
            <a:off x="762000" y="713961"/>
            <a:ext cx="7848600" cy="38795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printOneWayWinners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(): </a:t>
            </a:r>
            <a:r>
              <a:rPr lang="en-US" sz="1000" dirty="0">
                <a:solidFill>
                  <a:srgbClr val="C0C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# One type of pet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"One-Way Winners:"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conn = sqlite3.connect(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i="1" dirty="0" err="1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pets.sqlite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c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conn.cursor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c.execute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"select name, cats, dogs from pets where (dogs=0 or cats=0) and (dogs&gt;0 or cats&gt;0)"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rows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c.fetchall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for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rows: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printCustomer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(r)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finally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conn.close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printCatLadyWinners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(): </a:t>
            </a:r>
            <a:r>
              <a:rPr lang="en-US" sz="1000" dirty="0">
                <a:solidFill>
                  <a:srgbClr val="C0C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# More than 6 cats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"Cat-Lady Winners:"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conn = sqlite3.connect(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i="1" dirty="0" err="1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pets.sqlite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c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conn.cursor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c.execute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"select name, cats, dogs from pets where cats&gt;6"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rows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c.fetchall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for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rows: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printCustomer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(r)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finally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conn.close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5075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832FD2-B4D4-48F1-9931-AE5D30170B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6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EBA7AEF-DD5F-4D4B-94DE-A0A0C28A4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Pets.py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7EA5BD-DB14-40EC-A4AA-5B587E7ED28A}"/>
              </a:ext>
            </a:extLst>
          </p:cNvPr>
          <p:cNvSpPr/>
          <p:nvPr/>
        </p:nvSpPr>
        <p:spPr>
          <a:xfrm>
            <a:off x="1066800" y="1352550"/>
            <a:ext cx="6400800" cy="1903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printZooKeeperWinners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(): </a:t>
            </a:r>
            <a:r>
              <a:rPr lang="en-US" sz="1000" dirty="0">
                <a:solidFill>
                  <a:srgbClr val="C0C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# More than 10 pets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"Zoo-Keeper Winners:"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conn = sqlite3.connect(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i="1" dirty="0" err="1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pets.sqlite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c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conn.cursor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c.execute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"select name, cats, dogs from pets where (cats + dogs &gt; 10)"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rows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c.fetchall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for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rows: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printCustomer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(r)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finally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conn.close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3119654"/>
      </p:ext>
    </p:extLst>
  </p:cSld>
  <p:clrMapOvr>
    <a:masterClrMapping/>
  </p:clrMapOvr>
</p:sld>
</file>

<file path=ppt/theme/theme1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ditional Materi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1_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3803</TotalTime>
  <Words>614</Words>
  <Application>Microsoft Office PowerPoint</Application>
  <PresentationFormat>On-screen Show (16:9)</PresentationFormat>
  <Paragraphs>102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Arial</vt:lpstr>
      <vt:lpstr>Calibri</vt:lpstr>
      <vt:lpstr>Consolas</vt:lpstr>
      <vt:lpstr>Palatino Linotype</vt:lpstr>
      <vt:lpstr>First Slide</vt:lpstr>
      <vt:lpstr>Additional Material</vt:lpstr>
      <vt:lpstr>Class</vt:lpstr>
      <vt:lpstr>Solution</vt:lpstr>
      <vt:lpstr>1_Exercise</vt:lpstr>
      <vt:lpstr>Quiz</vt:lpstr>
      <vt:lpstr>Solution 2: Cats and Dogs</vt:lpstr>
      <vt:lpstr>TODO</vt:lpstr>
      <vt:lpstr>initPets.sql</vt:lpstr>
      <vt:lpstr>Pets.py</vt:lpstr>
      <vt:lpstr>Pets.py</vt:lpstr>
      <vt:lpstr>Pets.py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141</cp:revision>
  <cp:lastPrinted>2015-07-06T21:44:19Z</cp:lastPrinted>
  <dcterms:created xsi:type="dcterms:W3CDTF">2015-07-04T21:12:26Z</dcterms:created>
  <dcterms:modified xsi:type="dcterms:W3CDTF">2023-07-02T14:27:39Z</dcterms:modified>
</cp:coreProperties>
</file>

<file path=docProps/thumbnail.jpeg>
</file>